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isotto" userId="f32feadbac238365" providerId="LiveId" clId="{EF7DD300-FB31-4364-B408-6C772B0A946C}"/>
    <pc:docChg chg="undo custSel modSld">
      <pc:chgData name="Silvia Cisotto" userId="f32feadbac238365" providerId="LiveId" clId="{EF7DD300-FB31-4364-B408-6C772B0A946C}" dt="2019-02-11T12:05:48.800" v="130" actId="113"/>
      <pc:docMkLst>
        <pc:docMk/>
      </pc:docMkLst>
      <pc:sldChg chg="modSp">
        <pc:chgData name="Silvia Cisotto" userId="f32feadbac238365" providerId="LiveId" clId="{EF7DD300-FB31-4364-B408-6C772B0A946C}" dt="2019-02-11T12:05:48.800" v="130" actId="113"/>
        <pc:sldMkLst>
          <pc:docMk/>
          <pc:sldMk cId="2477135498" sldId="256"/>
        </pc:sldMkLst>
        <pc:spChg chg="mod">
          <ac:chgData name="Silvia Cisotto" userId="f32feadbac238365" providerId="LiveId" clId="{EF7DD300-FB31-4364-B408-6C772B0A946C}" dt="2019-02-11T12:05:48.800" v="130" actId="113"/>
          <ac:spMkLst>
            <pc:docMk/>
            <pc:sldMk cId="2477135498" sldId="256"/>
            <ac:spMk id="2" creationId="{AE3A9DAE-3169-409C-B07E-A3A2E9098921}"/>
          </ac:spMkLst>
        </pc:spChg>
        <pc:spChg chg="mod">
          <ac:chgData name="Silvia Cisotto" userId="f32feadbac238365" providerId="LiveId" clId="{EF7DD300-FB31-4364-B408-6C772B0A946C}" dt="2019-02-11T12:05:42.259" v="128" actId="113"/>
          <ac:spMkLst>
            <pc:docMk/>
            <pc:sldMk cId="2477135498" sldId="256"/>
            <ac:spMk id="3" creationId="{07794F52-2E44-424E-AE94-571E84630C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1FDC1-6D00-475C-A22D-C3AE3A5C3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78AFCE-06F3-42FC-AF33-AD07BD53C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E18C8A-5510-42B1-AA59-7CA0DB7F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3342AD-5EE5-4257-839F-1DFD5CDC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983E4F-C21C-4B7F-BC0F-0D7DAB34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33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912AB-B6DC-4FE9-9FB3-D552DFF9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C7366E-9F4B-405B-864A-F175F484D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0B1940-C503-4711-91A8-F9ED857D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CC22A6-A6E6-4EE6-B77B-D5673CAB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F32D3-0B5F-4FB2-B661-8D0F543A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90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2AE30CA-C54C-423A-9323-9E996FF49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60CE46-B27C-4700-AF65-DCA1E48D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7050D-34A5-4830-8DCC-4A68A0FA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DD8EA4-C8C2-4844-A91E-FCD72256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D3EE44-3E76-4340-BBE6-B3F5D4C9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1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4D63C-2298-48D5-BB27-2BD355FC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87C030-83ED-4E82-A7AA-8CD77C96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517743-C0D9-4B64-A3E3-EAFF288B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0DEB4C-7BB5-4A4E-9710-211CC584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5F9152-DBE3-436C-B0D4-EBBC879F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0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459383-31B0-457F-BC3B-9DE4A361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0A6E24-7A94-4364-BDEC-7660B80C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35238C-2A60-476D-BBF9-C0517E28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6D4FC0-A382-447F-9A7A-F74140E1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0B9C92-682C-4FE0-9870-42E41181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6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B87FE-7E71-451A-9D8E-5BBF90ED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6118E-3E83-4FEA-AFF9-977405B92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12FBC2-741B-40AB-BE4F-0B9D406B5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DC6883-737C-40BF-AC8E-5CCD4712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F8AFF7-D904-4FFE-81A4-4C5A73BE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86592F-18DE-44F1-B6CE-D9E0EA63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3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6AC135-16BC-41EE-85DB-39498D2F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AC541E-3B98-49F5-BB63-288919F00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00EA79-7645-497E-8D09-96A1D7194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FD6D4E-BF7B-45C6-A474-2E4F0A278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0C77CD-1087-40EC-BE8D-69FD2725E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B03796-C322-4323-A22D-BDF3BC20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E1816F-E235-4C5B-9785-E875CC66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1C9ED0-D480-4E69-B89C-5740B5AF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71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95A1E0-70EF-47D8-B42A-FB273A10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4354A0-CD6A-410D-848C-186D9F35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209843-B74F-40A3-8A9A-FEA4B51A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DBDBC9-19C7-4AFF-A63A-3FCEB4BA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11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A060DB7-3F4C-4003-B9C9-F3D51E36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D36AF8-318A-45E2-B537-4C15E2F9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0778A2-CF1D-45B8-8E6E-2A854554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26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507E6-9079-4D98-AB70-16CF2AB3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B47200-E9B2-4156-86AE-FA63F315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D35B47-CABD-4DD9-93F6-40B4F7FD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DACD4A-8A80-46CA-910A-A97B30B0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7D453A-AAB6-4783-86A4-70880BD5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EE22B9-9093-4E1B-81D8-74BD2198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9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A5047-C2B2-4716-999D-5361A77B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7CA3682-0608-4D7F-92D3-672BC7F81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B4165D-475A-42CC-8D5C-764512276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2B26E3-1436-4D84-8644-D6ACB4C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211648-2A6F-4677-916F-9B5D12E5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906EA-2307-450E-B5DB-1FBF0BE2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0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32FE08-6541-480B-8BA6-B44F47E4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EDEC78-C59C-4ACD-9B7C-4C9A4492C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BFD0E3-A342-4D0D-9558-C1B8454FA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E1A1-24AE-48A5-A19F-25A451AACB30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B02963-3603-42CD-BC6F-901E6868D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58C5C2-615B-489A-91DB-317482188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AE27E-6B44-4201-9B05-13CE313E93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53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07794F52-2E44-424E-AE94-571E84630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676" y="4046918"/>
            <a:ext cx="5946202" cy="1313356"/>
          </a:xfrm>
        </p:spPr>
        <p:txBody>
          <a:bodyPr anchor="b">
            <a:normAutofit/>
          </a:bodyPr>
          <a:lstStyle/>
          <a:p>
            <a:pPr algn="l"/>
            <a:r>
              <a:rPr lang="it-IT" sz="1600" b="1" dirty="0">
                <a:solidFill>
                  <a:srgbClr val="000000"/>
                </a:solidFill>
              </a:rPr>
              <a:t>IC Gemelli, classe 4A </a:t>
            </a:r>
          </a:p>
          <a:p>
            <a:pPr algn="l"/>
            <a:r>
              <a:rPr lang="it-IT" sz="1600" b="1" dirty="0">
                <a:solidFill>
                  <a:srgbClr val="000000"/>
                </a:solidFill>
              </a:rPr>
              <a:t>A.S. 2017-2018</a:t>
            </a:r>
          </a:p>
          <a:p>
            <a:pPr algn="l"/>
            <a:r>
              <a:rPr lang="it-IT" sz="1600" b="1" dirty="0">
                <a:solidFill>
                  <a:srgbClr val="000000"/>
                </a:solidFill>
              </a:rPr>
              <a:t>Associazione Un Sogno per Tutti</a:t>
            </a:r>
          </a:p>
          <a:p>
            <a:pPr algn="l"/>
            <a:endParaRPr lang="it-IT" sz="1600" b="1" dirty="0">
              <a:solidFill>
                <a:srgbClr val="0000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3A9DAE-3169-409C-B07E-A3A2E9098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96" y="5059192"/>
            <a:ext cx="6442623" cy="1155034"/>
          </a:xfrm>
        </p:spPr>
        <p:txBody>
          <a:bodyPr anchor="t">
            <a:normAutofit/>
          </a:bodyPr>
          <a:lstStyle/>
          <a:p>
            <a:pPr algn="l"/>
            <a:r>
              <a:rPr lang="it-IT" sz="3700" b="1" dirty="0">
                <a:solidFill>
                  <a:srgbClr val="000000"/>
                </a:solidFill>
                <a:latin typeface="+mn-lt"/>
              </a:rPr>
              <a:t>SAM E IL TEATRO</a:t>
            </a:r>
            <a:br>
              <a:rPr lang="it-IT" sz="3700" b="1" dirty="0">
                <a:solidFill>
                  <a:srgbClr val="000000"/>
                </a:solidFill>
                <a:latin typeface="+mn-lt"/>
              </a:rPr>
            </a:br>
            <a:r>
              <a:rPr lang="it-IT" sz="3700" b="1" dirty="0">
                <a:solidFill>
                  <a:srgbClr val="000000"/>
                </a:solidFill>
                <a:latin typeface="+mn-lt"/>
              </a:rPr>
              <a:t>IL NOSTRO MAGO DI OZ</a:t>
            </a:r>
          </a:p>
        </p:txBody>
      </p:sp>
      <p:sp>
        <p:nvSpPr>
          <p:cNvPr id="139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archio_asso_color leggero">
            <a:extLst>
              <a:ext uri="{FF2B5EF4-FFF2-40B4-BE49-F238E27FC236}">
                <a16:creationId xmlns:a16="http://schemas.microsoft.com/office/drawing/2014/main" id="{229DAB82-8301-457A-BC9D-BA102D612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5885" b="6"/>
          <a:stretch/>
        </p:blipFill>
        <p:spPr bwMode="auto">
          <a:xfrm>
            <a:off x="20" y="2"/>
            <a:ext cx="3001858" cy="3285009"/>
          </a:xfrm>
          <a:custGeom>
            <a:avLst/>
            <a:gdLst>
              <a:gd name="connsiteX0" fmla="*/ 0 w 3001878"/>
              <a:gd name="connsiteY0" fmla="*/ 0 h 3285009"/>
              <a:gd name="connsiteX1" fmla="*/ 2567363 w 3001878"/>
              <a:gd name="connsiteY1" fmla="*/ 0 h 3285009"/>
              <a:gd name="connsiteX2" fmla="*/ 2654855 w 3001878"/>
              <a:gd name="connsiteY2" fmla="*/ 117001 h 3285009"/>
              <a:gd name="connsiteX3" fmla="*/ 3001878 w 3001878"/>
              <a:gd name="connsiteY3" fmla="*/ 1253075 h 3285009"/>
              <a:gd name="connsiteX4" fmla="*/ 969943 w 3001878"/>
              <a:gd name="connsiteY4" fmla="*/ 3285009 h 3285009"/>
              <a:gd name="connsiteX5" fmla="*/ 1403 w 3001878"/>
              <a:gd name="connsiteY5" fmla="*/ 3039766 h 3285009"/>
              <a:gd name="connsiteX6" fmla="*/ 0 w 3001878"/>
              <a:gd name="connsiteY6" fmla="*/ 3038914 h 328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Oval 140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1A0B94C-2BF9-4E1D-95A8-F1A82EE326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r="24448" b="-4"/>
          <a:stretch/>
        </p:blipFill>
        <p:spPr>
          <a:xfrm>
            <a:off x="3871319" y="590131"/>
            <a:ext cx="2987276" cy="298727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56304A2-6873-4A81-A418-5DD8E35383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5" b="1"/>
          <a:stretch/>
        </p:blipFill>
        <p:spPr>
          <a:xfrm>
            <a:off x="7247620" y="4"/>
            <a:ext cx="3344914" cy="2044103"/>
          </a:xfrm>
          <a:custGeom>
            <a:avLst/>
            <a:gdLst>
              <a:gd name="connsiteX0" fmla="*/ 42872 w 3344914"/>
              <a:gd name="connsiteY0" fmla="*/ 0 h 2044103"/>
              <a:gd name="connsiteX1" fmla="*/ 3302042 w 3344914"/>
              <a:gd name="connsiteY1" fmla="*/ 0 h 2044103"/>
              <a:gd name="connsiteX2" fmla="*/ 3310936 w 3344914"/>
              <a:gd name="connsiteY2" fmla="*/ 34588 h 2044103"/>
              <a:gd name="connsiteX3" fmla="*/ 3344914 w 3344914"/>
              <a:gd name="connsiteY3" fmla="*/ 371646 h 2044103"/>
              <a:gd name="connsiteX4" fmla="*/ 1672457 w 3344914"/>
              <a:gd name="connsiteY4" fmla="*/ 2044103 h 2044103"/>
              <a:gd name="connsiteX5" fmla="*/ 0 w 3344914"/>
              <a:gd name="connsiteY5" fmla="*/ 371646 h 2044103"/>
              <a:gd name="connsiteX6" fmla="*/ 33979 w 3344914"/>
              <a:gd name="connsiteY6" fmla="*/ 34588 h 204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5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EBAB2EE-DF34-4900-8BBF-353F66E4AF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 r="43292" b="-2"/>
          <a:stretch/>
        </p:blipFill>
        <p:spPr>
          <a:xfrm>
            <a:off x="8614683" y="2649418"/>
            <a:ext cx="3549655" cy="4232362"/>
          </a:xfrm>
          <a:custGeom>
            <a:avLst/>
            <a:gdLst>
              <a:gd name="connsiteX0" fmla="*/ 2719458 w 3636614"/>
              <a:gd name="connsiteY0" fmla="*/ 0 h 4263089"/>
              <a:gd name="connsiteX1" fmla="*/ 3528142 w 3636614"/>
              <a:gd name="connsiteY1" fmla="*/ 122262 h 4263089"/>
              <a:gd name="connsiteX2" fmla="*/ 3636614 w 3636614"/>
              <a:gd name="connsiteY2" fmla="*/ 161963 h 4263089"/>
              <a:gd name="connsiteX3" fmla="*/ 3636614 w 3636614"/>
              <a:gd name="connsiteY3" fmla="*/ 4263089 h 4263089"/>
              <a:gd name="connsiteX4" fmla="*/ 481756 w 3636614"/>
              <a:gd name="connsiteY4" fmla="*/ 4263089 h 4263089"/>
              <a:gd name="connsiteX5" fmla="*/ 464441 w 3636614"/>
              <a:gd name="connsiteY5" fmla="*/ 4239933 h 4263089"/>
              <a:gd name="connsiteX6" fmla="*/ 0 w 3636614"/>
              <a:gd name="connsiteY6" fmla="*/ 2719458 h 4263089"/>
              <a:gd name="connsiteX7" fmla="*/ 2719458 w 3636614"/>
              <a:gd name="connsiteY7" fmla="*/ 0 h 426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77135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06DE3AD-055A-49AC-966B-614E4AB2B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34279"/>
          <a:stretch/>
        </p:blipFill>
        <p:spPr>
          <a:xfrm>
            <a:off x="5797848" y="10"/>
            <a:ext cx="6394152" cy="68579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089A00-1151-45B2-87D1-7F9C15A1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20634"/>
            <a:ext cx="5751616" cy="1789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+mn-lt"/>
              </a:rPr>
              <a:t>COME ABBIAMO CREATO IL NOSTRO COPIONE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04415A-674D-4A15-8BCC-01B6097B1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550" y="2410690"/>
            <a:ext cx="6081998" cy="4661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Lettura</a:t>
            </a:r>
            <a:r>
              <a:rPr lang="en-US" sz="2400" dirty="0">
                <a:solidFill>
                  <a:srgbClr val="000000"/>
                </a:solidFill>
              </a:rPr>
              <a:t> del </a:t>
            </a:r>
            <a:r>
              <a:rPr lang="en-US" sz="2400" dirty="0" err="1">
                <a:solidFill>
                  <a:srgbClr val="000000"/>
                </a:solidFill>
              </a:rPr>
              <a:t>testo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il</a:t>
            </a:r>
            <a:r>
              <a:rPr lang="en-US" sz="2400" dirty="0">
                <a:solidFill>
                  <a:srgbClr val="000000"/>
                </a:solidFill>
              </a:rPr>
              <a:t> Mago di Oz - Frank Baum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Comprensione</a:t>
            </a:r>
            <a:r>
              <a:rPr lang="en-US" sz="2400" dirty="0">
                <a:solidFill>
                  <a:srgbClr val="000000"/>
                </a:solidFill>
              </a:rPr>
              <a:t> del </a:t>
            </a:r>
            <a:r>
              <a:rPr lang="en-US" sz="2400" dirty="0" err="1">
                <a:solidFill>
                  <a:srgbClr val="000000"/>
                </a:solidFill>
              </a:rPr>
              <a:t>testo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delle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caratteristiche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personaggi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Rielaborazione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personale</a:t>
            </a:r>
            <a:r>
              <a:rPr lang="en-US" sz="2400" dirty="0">
                <a:solidFill>
                  <a:srgbClr val="000000"/>
                </a:solidFill>
              </a:rPr>
              <a:t> del </a:t>
            </a:r>
            <a:r>
              <a:rPr lang="en-US" sz="2400" dirty="0" err="1">
                <a:solidFill>
                  <a:srgbClr val="000000"/>
                </a:solidFill>
              </a:rPr>
              <a:t>testo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gruppi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Lettura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correzione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confronto</a:t>
            </a:r>
            <a:r>
              <a:rPr lang="en-US" sz="2400" dirty="0">
                <a:solidFill>
                  <a:srgbClr val="000000"/>
                </a:solidFill>
              </a:rPr>
              <a:t> sui </a:t>
            </a:r>
            <a:r>
              <a:rPr lang="en-US" sz="2400" dirty="0" err="1">
                <a:solidFill>
                  <a:srgbClr val="000000"/>
                </a:solidFill>
              </a:rPr>
              <a:t>lavori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svolti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Scrittura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definitiva</a:t>
            </a:r>
            <a:r>
              <a:rPr lang="en-US" sz="2400" dirty="0">
                <a:solidFill>
                  <a:srgbClr val="000000"/>
                </a:solidFill>
              </a:rPr>
              <a:t> del </a:t>
            </a:r>
            <a:r>
              <a:rPr lang="en-US" sz="2400" dirty="0" err="1">
                <a:solidFill>
                  <a:srgbClr val="000000"/>
                </a:solidFill>
              </a:rPr>
              <a:t>copione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Assegnazione</a:t>
            </a:r>
            <a:r>
              <a:rPr lang="en-US" sz="2400" dirty="0">
                <a:solidFill>
                  <a:srgbClr val="000000"/>
                </a:solidFill>
              </a:rPr>
              <a:t> e studio </a:t>
            </a:r>
            <a:r>
              <a:rPr lang="en-US" sz="2400" dirty="0" err="1">
                <a:solidFill>
                  <a:srgbClr val="000000"/>
                </a:solidFill>
              </a:rPr>
              <a:t>delle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parti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Prove </a:t>
            </a:r>
            <a:r>
              <a:rPr lang="en-US" sz="2400" dirty="0" err="1">
                <a:solidFill>
                  <a:srgbClr val="000000"/>
                </a:solidFill>
              </a:rPr>
              <a:t>teatrali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recita</a:t>
            </a:r>
            <a:r>
              <a:rPr lang="en-US" sz="2400" dirty="0">
                <a:solidFill>
                  <a:srgbClr val="000000"/>
                </a:solidFill>
              </a:rPr>
              <a:t> finale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03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089A00-1151-45B2-87D1-7F9C15A1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410" y="180205"/>
            <a:ext cx="6951918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+mn-lt"/>
              </a:rPr>
              <a:t>COSA ABBIAMO IMPARATO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A6D875-106C-4AEC-8057-0661A463A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r="3363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04415A-674D-4A15-8BCC-01B6097B1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9909" y="1216533"/>
            <a:ext cx="6781424" cy="56414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Abituare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studenti</a:t>
            </a:r>
            <a:r>
              <a:rPr lang="en-US" sz="2000" dirty="0">
                <a:solidFill>
                  <a:srgbClr val="000000"/>
                </a:solidFill>
              </a:rPr>
              <a:t> ad un </a:t>
            </a:r>
            <a:r>
              <a:rPr lang="en-US" sz="2000" dirty="0" err="1">
                <a:solidFill>
                  <a:srgbClr val="000000"/>
                </a:solidFill>
              </a:rPr>
              <a:t>progetto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gruppo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nel</a:t>
            </a:r>
            <a:r>
              <a:rPr lang="en-US" sz="2000" dirty="0">
                <a:solidFill>
                  <a:srgbClr val="000000"/>
                </a:solidFill>
              </a:rPr>
              <a:t> rispetto di </a:t>
            </a:r>
            <a:r>
              <a:rPr lang="en-US" sz="2000" dirty="0" err="1">
                <a:solidFill>
                  <a:srgbClr val="000000"/>
                </a:solidFill>
              </a:rPr>
              <a:t>regole</a:t>
            </a:r>
            <a:r>
              <a:rPr lang="en-US" sz="2000" dirty="0">
                <a:solidFill>
                  <a:srgbClr val="000000"/>
                </a:solidFill>
              </a:rPr>
              <a:t> e tempi.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Rendere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studenti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responsabili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sapersi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assumere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incarichi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compiti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Saper </a:t>
            </a:r>
            <a:r>
              <a:rPr lang="en-US" sz="2000" dirty="0" err="1">
                <a:solidFill>
                  <a:srgbClr val="000000"/>
                </a:solidFill>
              </a:rPr>
              <a:t>rapportare</a:t>
            </a:r>
            <a:r>
              <a:rPr lang="en-US" sz="2000" dirty="0">
                <a:solidFill>
                  <a:srgbClr val="000000"/>
                </a:solidFill>
              </a:rPr>
              <a:t> se </a:t>
            </a:r>
            <a:r>
              <a:rPr lang="en-US" sz="2000" dirty="0" err="1">
                <a:solidFill>
                  <a:srgbClr val="000000"/>
                </a:solidFill>
              </a:rPr>
              <a:t>stessi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agli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altri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all’interno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uno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spazio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Sviluppare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abilità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nell’ambito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umanistico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imparando</a:t>
            </a:r>
            <a:r>
              <a:rPr lang="en-US" sz="2000" dirty="0">
                <a:solidFill>
                  <a:srgbClr val="000000"/>
                </a:solidFill>
              </a:rPr>
              <a:t> le </a:t>
            </a:r>
            <a:r>
              <a:rPr lang="en-US" sz="2000" dirty="0" err="1">
                <a:solidFill>
                  <a:srgbClr val="000000"/>
                </a:solidFill>
              </a:rPr>
              <a:t>tecniche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costruzione</a:t>
            </a:r>
            <a:r>
              <a:rPr lang="en-US" sz="2000" dirty="0">
                <a:solidFill>
                  <a:srgbClr val="000000"/>
                </a:solidFill>
              </a:rPr>
              <a:t> di un </a:t>
            </a:r>
            <a:r>
              <a:rPr lang="en-US" sz="2000" dirty="0" err="1">
                <a:solidFill>
                  <a:srgbClr val="000000"/>
                </a:solidFill>
              </a:rPr>
              <a:t>copione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teatrale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anche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attraverso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l’utilizzo</a:t>
            </a:r>
            <a:r>
              <a:rPr lang="en-US" sz="2000" dirty="0">
                <a:solidFill>
                  <a:srgbClr val="000000"/>
                </a:solidFill>
              </a:rPr>
              <a:t> di un </a:t>
            </a:r>
            <a:r>
              <a:rPr lang="en-US" sz="2000" dirty="0" err="1">
                <a:solidFill>
                  <a:srgbClr val="000000"/>
                </a:solidFill>
              </a:rPr>
              <a:t>linguaggio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specifico</a:t>
            </a:r>
            <a:r>
              <a:rPr lang="en-US" sz="2000" dirty="0">
                <a:solidFill>
                  <a:srgbClr val="000000"/>
                </a:solidFill>
              </a:rPr>
              <a:t> e in </a:t>
            </a:r>
            <a:r>
              <a:rPr lang="en-US" sz="2000" dirty="0" err="1">
                <a:solidFill>
                  <a:srgbClr val="000000"/>
                </a:solidFill>
              </a:rPr>
              <a:t>relazione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esigenze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scena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Individuare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problemi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difficoltà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realizzazione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ricercare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soluzioni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condivise</a:t>
            </a:r>
            <a:r>
              <a:rPr lang="en-US" sz="2000" dirty="0">
                <a:solidFill>
                  <a:srgbClr val="000000"/>
                </a:solidFill>
              </a:rPr>
              <a:t> e creative.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Sperimentare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linguaggi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espressivi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diversi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gestualità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immagine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musica</a:t>
            </a:r>
            <a:r>
              <a:rPr lang="en-US" sz="2000" dirty="0">
                <a:solidFill>
                  <a:srgbClr val="000000"/>
                </a:solidFill>
              </a:rPr>
              <a:t>, canto e </a:t>
            </a:r>
            <a:r>
              <a:rPr lang="en-US" sz="2000" dirty="0" err="1">
                <a:solidFill>
                  <a:srgbClr val="000000"/>
                </a:solidFill>
              </a:rPr>
              <a:t>parola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Sviluppare</a:t>
            </a:r>
            <a:r>
              <a:rPr lang="en-US" sz="2000" dirty="0">
                <a:solidFill>
                  <a:srgbClr val="000000"/>
                </a:solidFill>
              </a:rPr>
              <a:t> la </a:t>
            </a:r>
            <a:r>
              <a:rPr lang="en-US" sz="2000" dirty="0" err="1">
                <a:solidFill>
                  <a:srgbClr val="000000"/>
                </a:solidFill>
              </a:rPr>
              <a:t>creatività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l’inventiva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Migliorare</a:t>
            </a:r>
            <a:r>
              <a:rPr lang="en-US" sz="2000" dirty="0">
                <a:solidFill>
                  <a:srgbClr val="000000"/>
                </a:solidFill>
              </a:rPr>
              <a:t> le </a:t>
            </a:r>
            <a:r>
              <a:rPr lang="en-US" sz="2000" dirty="0" err="1">
                <a:solidFill>
                  <a:srgbClr val="000000"/>
                </a:solidFill>
              </a:rPr>
              <a:t>capacità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mnemoniche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attraverso</a:t>
            </a:r>
            <a:r>
              <a:rPr lang="en-US" sz="2000" dirty="0">
                <a:solidFill>
                  <a:srgbClr val="000000"/>
                </a:solidFill>
              </a:rPr>
              <a:t> la </a:t>
            </a:r>
            <a:r>
              <a:rPr lang="en-US" sz="2000" dirty="0" err="1">
                <a:solidFill>
                  <a:srgbClr val="000000"/>
                </a:solidFill>
              </a:rPr>
              <a:t>memorizzazione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delle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parti</a:t>
            </a:r>
            <a:r>
              <a:rPr lang="en-US" sz="2000" dirty="0">
                <a:solidFill>
                  <a:srgbClr val="000000"/>
                </a:solidFill>
              </a:rPr>
              <a:t> da </a:t>
            </a:r>
            <a:r>
              <a:rPr lang="en-US" sz="2000" dirty="0" err="1">
                <a:solidFill>
                  <a:srgbClr val="000000"/>
                </a:solidFill>
              </a:rPr>
              <a:t>recitare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0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06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188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SAM E IL TEATRO IL NOSTRO MAGO DI OZ</vt:lpstr>
      <vt:lpstr>COME ABBIAMO CREATO IL NOSTRO COPIONE</vt:lpstr>
      <vt:lpstr>COSA ABBIAMO IMPARATO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 E IL TEATRO IL NOSTRO MAGO DI OZ</dc:title>
  <dc:creator>Silvia Cisotto</dc:creator>
  <cp:lastModifiedBy>Silvia Cisotto</cp:lastModifiedBy>
  <cp:revision>1</cp:revision>
  <dcterms:created xsi:type="dcterms:W3CDTF">2019-02-11T11:56:05Z</dcterms:created>
  <dcterms:modified xsi:type="dcterms:W3CDTF">2019-02-11T12:05:58Z</dcterms:modified>
</cp:coreProperties>
</file>